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72" r:id="rId9"/>
    <p:sldId id="265" r:id="rId10"/>
  </p:sldIdLst>
  <p:sldSz cx="18288000" cy="10287000"/>
  <p:notesSz cx="6797675" cy="9929813"/>
  <p:embeddedFontLst>
    <p:embeddedFont>
      <p:font typeface="HK Grotesk Light" panose="020B0604020202020204" charset="-18"/>
      <p:regular r:id="rId12"/>
    </p:embeddedFont>
    <p:embeddedFont>
      <p:font typeface="HK Grotesk Light Bold" panose="020B0604020202020204" charset="-18"/>
      <p:regular r:id="rId13"/>
    </p:embeddedFont>
    <p:embeddedFont>
      <p:font typeface="HK Grotesk Medium" panose="020B0604020202020204" charset="-18"/>
      <p:regular r:id="rId14"/>
    </p:embeddedFont>
    <p:embeddedFont>
      <p:font typeface="HK Grotesk Medium Bold" panose="020B0604020202020204" charset="-18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138" y="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8" cy="49821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8" cy="49821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D0931173-CC0A-4421-B788-8FBCE8FC609F}" type="datetimeFigureOut">
              <a:rPr lang="sk-SK" smtClean="0"/>
              <a:t>27. 3. 2025</a:t>
            </a:fld>
            <a:endParaRPr lang="sk-SK" dirty="0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sk-SK" dirty="0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8723"/>
            <a:ext cx="5438140" cy="3909863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2" y="9431601"/>
            <a:ext cx="2945658" cy="498214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50444" y="9431601"/>
            <a:ext cx="2945658" cy="498214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1FC2EAA7-73EE-4AD0-8C8C-0A67B48B68D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1154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2EAA7-73EE-4AD0-8C8C-0A67B48B68D2}" type="slidenum">
              <a:rPr lang="sk-SK" smtClean="0"/>
              <a:t>8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2353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3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812" y="117133"/>
            <a:ext cx="18046377" cy="10052734"/>
            <a:chOff x="0" y="0"/>
            <a:chExt cx="7877030" cy="43879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77030" cy="4387900"/>
            </a:xfrm>
            <a:custGeom>
              <a:avLst/>
              <a:gdLst/>
              <a:ahLst/>
              <a:cxnLst/>
              <a:rect l="l" t="t" r="r" b="b"/>
              <a:pathLst>
                <a:path w="7877030" h="4387900">
                  <a:moveTo>
                    <a:pt x="0" y="0"/>
                  </a:moveTo>
                  <a:lnTo>
                    <a:pt x="0" y="4387900"/>
                  </a:lnTo>
                  <a:lnTo>
                    <a:pt x="7877030" y="4387900"/>
                  </a:lnTo>
                  <a:lnTo>
                    <a:pt x="7877030" y="0"/>
                  </a:lnTo>
                  <a:lnTo>
                    <a:pt x="0" y="0"/>
                  </a:lnTo>
                  <a:close/>
                  <a:moveTo>
                    <a:pt x="7816070" y="4326939"/>
                  </a:moveTo>
                  <a:lnTo>
                    <a:pt x="59690" y="4326939"/>
                  </a:lnTo>
                  <a:lnTo>
                    <a:pt x="59690" y="59690"/>
                  </a:lnTo>
                  <a:lnTo>
                    <a:pt x="7816070" y="59690"/>
                  </a:lnTo>
                  <a:lnTo>
                    <a:pt x="7816070" y="43269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53924" y="5031237"/>
            <a:ext cx="2770551" cy="204501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85800" y="1866900"/>
            <a:ext cx="16306800" cy="24370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05"/>
              </a:lnSpc>
            </a:pPr>
            <a:r>
              <a:rPr lang="sk-SK" sz="5600" dirty="0">
                <a:solidFill>
                  <a:srgbClr val="FFFFFF"/>
                </a:solidFill>
                <a:latin typeface="HK Grotesk Medium Bold"/>
              </a:rPr>
              <a:t>Hodnotenie verejných politík – Cesta k otvorenému zúčtovaniu a udržateľnému rozvoju</a:t>
            </a:r>
            <a:endParaRPr lang="en-US" sz="5600" dirty="0">
              <a:solidFill>
                <a:srgbClr val="FFFFFF"/>
              </a:solidFill>
              <a:latin typeface="HK Grotesk Medium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85800" y="8714487"/>
            <a:ext cx="754380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24"/>
              </a:lnSpc>
            </a:pPr>
            <a:r>
              <a:rPr lang="en-US" sz="2700" b="1" spc="189" dirty="0">
                <a:solidFill>
                  <a:srgbClr val="84754E"/>
                </a:solidFill>
                <a:latin typeface="HK Grotesk Light"/>
              </a:rPr>
              <a:t>NAJVYŠŠÍ KONTROLNÝ ÚRAD SR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2185781" y="7544082"/>
            <a:ext cx="5195216" cy="1734662"/>
            <a:chOff x="0" y="0"/>
            <a:chExt cx="1624330" cy="542357"/>
          </a:xfrm>
        </p:grpSpPr>
        <p:sp>
          <p:nvSpPr>
            <p:cNvPr id="8" name="Freeform 8"/>
            <p:cNvSpPr/>
            <p:nvPr/>
          </p:nvSpPr>
          <p:spPr>
            <a:xfrm>
              <a:off x="48260" y="48260"/>
              <a:ext cx="1576070" cy="494097"/>
            </a:xfrm>
            <a:custGeom>
              <a:avLst/>
              <a:gdLst/>
              <a:ahLst/>
              <a:cxnLst/>
              <a:rect l="l" t="t" r="r" b="b"/>
              <a:pathLst>
                <a:path w="1576070" h="494097">
                  <a:moveTo>
                    <a:pt x="0" y="0"/>
                  </a:moveTo>
                  <a:lnTo>
                    <a:pt x="1576070" y="0"/>
                  </a:lnTo>
                  <a:lnTo>
                    <a:pt x="1576070" y="494097"/>
                  </a:lnTo>
                  <a:lnTo>
                    <a:pt x="0" y="494097"/>
                  </a:lnTo>
                  <a:close/>
                </a:path>
              </a:pathLst>
            </a:custGeom>
            <a:solidFill>
              <a:srgbClr val="84754E"/>
            </a:solidFill>
          </p:spPr>
          <p:txBody>
            <a:bodyPr/>
            <a:lstStyle/>
            <a:p>
              <a:endParaRPr lang="sk-SK"/>
            </a:p>
          </p:txBody>
        </p:sp>
        <p:sp>
          <p:nvSpPr>
            <p:cNvPr id="9" name="Freeform 9"/>
            <p:cNvSpPr/>
            <p:nvPr/>
          </p:nvSpPr>
          <p:spPr>
            <a:xfrm>
              <a:off x="6350" y="6350"/>
              <a:ext cx="1576070" cy="494097"/>
            </a:xfrm>
            <a:custGeom>
              <a:avLst/>
              <a:gdLst/>
              <a:ahLst/>
              <a:cxnLst/>
              <a:rect l="l" t="t" r="r" b="b"/>
              <a:pathLst>
                <a:path w="1576070" h="494097">
                  <a:moveTo>
                    <a:pt x="0" y="0"/>
                  </a:moveTo>
                  <a:lnTo>
                    <a:pt x="1576070" y="0"/>
                  </a:lnTo>
                  <a:lnTo>
                    <a:pt x="1576070" y="494097"/>
                  </a:lnTo>
                  <a:lnTo>
                    <a:pt x="0" y="4940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588770" cy="506797"/>
            </a:xfrm>
            <a:custGeom>
              <a:avLst/>
              <a:gdLst/>
              <a:ahLst/>
              <a:cxnLst/>
              <a:rect l="l" t="t" r="r" b="b"/>
              <a:pathLst>
                <a:path w="1588770" h="506797">
                  <a:moveTo>
                    <a:pt x="1588770" y="506797"/>
                  </a:moveTo>
                  <a:lnTo>
                    <a:pt x="0" y="506797"/>
                  </a:lnTo>
                  <a:lnTo>
                    <a:pt x="0" y="0"/>
                  </a:lnTo>
                  <a:lnTo>
                    <a:pt x="1588770" y="0"/>
                  </a:lnTo>
                  <a:lnTo>
                    <a:pt x="1588770" y="506797"/>
                  </a:lnTo>
                  <a:close/>
                  <a:moveTo>
                    <a:pt x="12700" y="494097"/>
                  </a:moveTo>
                  <a:lnTo>
                    <a:pt x="1576070" y="494097"/>
                  </a:lnTo>
                  <a:lnTo>
                    <a:pt x="1576070" y="12700"/>
                  </a:lnTo>
                  <a:lnTo>
                    <a:pt x="12700" y="12700"/>
                  </a:lnTo>
                  <a:lnTo>
                    <a:pt x="12700" y="4940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2218438" y="7585705"/>
            <a:ext cx="4947438" cy="1416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sk-SK" sz="2000" b="1" spc="162" dirty="0">
                <a:solidFill>
                  <a:srgbClr val="314364"/>
                </a:solidFill>
                <a:latin typeface="HK Grotesk Light"/>
              </a:rPr>
              <a:t>  </a:t>
            </a:r>
            <a:r>
              <a:rPr lang="sk-SK" sz="2000" b="1" spc="162" dirty="0" err="1">
                <a:solidFill>
                  <a:srgbClr val="314364"/>
                </a:solidFill>
                <a:latin typeface="HK Grotesk Light"/>
              </a:rPr>
              <a:t>Ing.PhDr.Ľubomír</a:t>
            </a:r>
            <a:r>
              <a:rPr lang="sk-SK" sz="2000" b="1" spc="162" dirty="0">
                <a:solidFill>
                  <a:srgbClr val="314364"/>
                </a:solidFill>
                <a:latin typeface="HK Grotesk Light"/>
              </a:rPr>
              <a:t> ANDRASSY,MBA.</a:t>
            </a:r>
          </a:p>
          <a:p>
            <a:pPr>
              <a:lnSpc>
                <a:spcPts val="3779"/>
              </a:lnSpc>
            </a:pPr>
            <a:r>
              <a:rPr lang="sk-SK" sz="2000" b="1" spc="162" dirty="0">
                <a:solidFill>
                  <a:srgbClr val="314364"/>
                </a:solidFill>
                <a:latin typeface="HK Grotesk Light"/>
              </a:rPr>
              <a:t>  predseda NKÚ SR</a:t>
            </a:r>
          </a:p>
          <a:p>
            <a:pPr>
              <a:lnSpc>
                <a:spcPts val="3779"/>
              </a:lnSpc>
            </a:pPr>
            <a:r>
              <a:rPr lang="sk-SK" sz="2000" b="1" spc="162" dirty="0">
                <a:solidFill>
                  <a:srgbClr val="314364"/>
                </a:solidFill>
                <a:latin typeface="HK Grotesk Light"/>
              </a:rPr>
              <a:t>  I. </a:t>
            </a:r>
            <a:r>
              <a:rPr lang="sk-SK" sz="2000" b="1" spc="162" dirty="0" err="1">
                <a:solidFill>
                  <a:srgbClr val="314364"/>
                </a:solidFill>
                <a:latin typeface="HK Grotesk Light"/>
              </a:rPr>
              <a:t>viceprezdient</a:t>
            </a:r>
            <a:r>
              <a:rPr lang="sk-SK" sz="2000" b="1" spc="162" dirty="0">
                <a:solidFill>
                  <a:srgbClr val="314364"/>
                </a:solidFill>
                <a:latin typeface="HK Grotesk Light"/>
              </a:rPr>
              <a:t> EUROSAI</a:t>
            </a:r>
            <a:endParaRPr lang="en-US" sz="2000" b="1" spc="162" dirty="0">
              <a:solidFill>
                <a:srgbClr val="314364"/>
              </a:solidFill>
              <a:latin typeface="HK Grotesk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812" y="117133"/>
            <a:ext cx="18046377" cy="10052734"/>
            <a:chOff x="0" y="0"/>
            <a:chExt cx="7877030" cy="43879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77030" cy="4387900"/>
            </a:xfrm>
            <a:custGeom>
              <a:avLst/>
              <a:gdLst/>
              <a:ahLst/>
              <a:cxnLst/>
              <a:rect l="l" t="t" r="r" b="b"/>
              <a:pathLst>
                <a:path w="7877030" h="4387900">
                  <a:moveTo>
                    <a:pt x="0" y="0"/>
                  </a:moveTo>
                  <a:lnTo>
                    <a:pt x="0" y="4387900"/>
                  </a:lnTo>
                  <a:lnTo>
                    <a:pt x="7877030" y="4387900"/>
                  </a:lnTo>
                  <a:lnTo>
                    <a:pt x="7877030" y="0"/>
                  </a:lnTo>
                  <a:lnTo>
                    <a:pt x="0" y="0"/>
                  </a:lnTo>
                  <a:close/>
                  <a:moveTo>
                    <a:pt x="7816070" y="4326939"/>
                  </a:moveTo>
                  <a:lnTo>
                    <a:pt x="59690" y="4326939"/>
                  </a:lnTo>
                  <a:lnTo>
                    <a:pt x="59690" y="59690"/>
                  </a:lnTo>
                  <a:lnTo>
                    <a:pt x="7816070" y="59690"/>
                  </a:lnTo>
                  <a:lnTo>
                    <a:pt x="7816070" y="4326939"/>
                  </a:lnTo>
                  <a:close/>
                </a:path>
              </a:pathLst>
            </a:custGeom>
            <a:solidFill>
              <a:srgbClr val="314364"/>
            </a:solidFill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4" name="AutoShape 4"/>
          <p:cNvSpPr/>
          <p:nvPr/>
        </p:nvSpPr>
        <p:spPr>
          <a:xfrm>
            <a:off x="0" y="0"/>
            <a:ext cx="10983503" cy="10287000"/>
          </a:xfrm>
          <a:prstGeom prst="rect">
            <a:avLst/>
          </a:prstGeom>
          <a:solidFill>
            <a:srgbClr val="314364"/>
          </a:solidFill>
        </p:spPr>
        <p:txBody>
          <a:bodyPr/>
          <a:lstStyle/>
          <a:p>
            <a:endParaRPr lang="sk-SK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28303" r="28303"/>
          <a:stretch>
            <a:fillRect/>
          </a:stretch>
        </p:blipFill>
        <p:spPr>
          <a:xfrm>
            <a:off x="12931474" y="1028700"/>
            <a:ext cx="5356526" cy="82296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33400" y="571500"/>
            <a:ext cx="9982200" cy="6386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sk-SK" sz="2700" kern="600" dirty="0">
              <a:solidFill>
                <a:srgbClr val="FFFFFF"/>
              </a:solidFill>
              <a:latin typeface="HK Grotesk Medium Bold"/>
            </a:endParaRPr>
          </a:p>
          <a:p>
            <a:pPr algn="ctr"/>
            <a:endParaRPr lang="sk-SK" sz="3200" kern="600" dirty="0">
              <a:solidFill>
                <a:srgbClr val="FFFFFF"/>
              </a:solidFill>
              <a:latin typeface="HK Grotesk Medium Bold"/>
            </a:endParaRPr>
          </a:p>
          <a:p>
            <a:pPr algn="ctr"/>
            <a:r>
              <a:rPr lang="sk-SK" sz="3200" kern="600" dirty="0">
                <a:solidFill>
                  <a:srgbClr val="FFFFFF"/>
                </a:solidFill>
                <a:latin typeface="HK Grotesk Medium Bold"/>
              </a:rPr>
              <a:t>TRANSPARENTNOSŤ – OTVORENOSŤ – ZÚČTOVANIE</a:t>
            </a:r>
          </a:p>
          <a:p>
            <a:pPr algn="ctr"/>
            <a:endParaRPr lang="sk-SK" sz="2700" kern="600" dirty="0">
              <a:solidFill>
                <a:srgbClr val="FFFFFF"/>
              </a:solidFill>
              <a:latin typeface="HK Grotesk Medium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700" kern="600" dirty="0">
                <a:solidFill>
                  <a:srgbClr val="FFFFFF"/>
                </a:solidFill>
                <a:latin typeface="HK Grotesk Light" panose="020B0604020202020204" charset="-18"/>
              </a:rPr>
              <a:t>Prihlásenie sa k Deklarácií otvoreného vládnutia – súčasť agendy OSN, európskeho spoločenstva, Slovenska republika </a:t>
            </a:r>
          </a:p>
          <a:p>
            <a:r>
              <a:rPr lang="sk-SK" sz="2700" kern="600" dirty="0">
                <a:solidFill>
                  <a:srgbClr val="FFFFFF"/>
                </a:solidFill>
                <a:latin typeface="HK Grotesk Light" panose="020B0604020202020204" charset="-18"/>
              </a:rPr>
              <a:t>     (2011 – 2021)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sk-SK" sz="2700" kern="600" dirty="0">
              <a:solidFill>
                <a:srgbClr val="FFFFFF"/>
              </a:solidFill>
              <a:latin typeface="HK Grotesk Light" panose="020B0604020202020204" charset="-1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700" kern="600" dirty="0">
                <a:solidFill>
                  <a:srgbClr val="FFFFFF"/>
                </a:solidFill>
                <a:latin typeface="HK Grotesk Light" panose="020B0604020202020204" charset="-18"/>
              </a:rPr>
              <a:t>Spoločná zodpovednosť za lepšiu správu vecí verejných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sk-SK" sz="2700" kern="600" dirty="0">
              <a:solidFill>
                <a:srgbClr val="FFFFFF"/>
              </a:solidFill>
              <a:latin typeface="HK Grotesk Light" panose="020B0604020202020204" charset="-1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700" kern="600" dirty="0">
                <a:solidFill>
                  <a:srgbClr val="FFFFFF"/>
                </a:solidFill>
                <a:latin typeface="HK Grotesk Light" panose="020B0604020202020204" charset="-18"/>
              </a:rPr>
              <a:t>Aktívna participácia štátnych, verejných, občianskych združení, ale aj samotných jednotlivcov </a:t>
            </a:r>
          </a:p>
          <a:p>
            <a:endParaRPr lang="sk-SK" sz="2700" kern="600" dirty="0">
              <a:solidFill>
                <a:srgbClr val="FFFFFF"/>
              </a:solidFill>
              <a:latin typeface="HK Grotesk Light" panose="020B0604020202020204" charset="-1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700" kern="600" dirty="0">
                <a:solidFill>
                  <a:srgbClr val="FFFFFF"/>
                </a:solidFill>
                <a:latin typeface="HK Grotesk Light" panose="020B0604020202020204" charset="-18"/>
              </a:rPr>
              <a:t>Stratégia – Akčný plán – Rozpočet – Riadenie – Kontrola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sk-SK" sz="2700" kern="600" dirty="0">
              <a:solidFill>
                <a:srgbClr val="FFFFFF"/>
              </a:solidFill>
              <a:latin typeface="HK Grotesk Medium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943733" y="7329815"/>
            <a:ext cx="7096037" cy="469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b="1" spc="162" dirty="0">
                <a:solidFill>
                  <a:srgbClr val="84754E"/>
                </a:solidFill>
                <a:latin typeface="HK Grotesk Light"/>
              </a:rPr>
              <a:t>NAJVYŠŠÍ KONTROLNÝ ÚRAD SR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33400" y="8880716"/>
            <a:ext cx="4419600" cy="442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sk-SK" sz="2000" b="1" spc="162" dirty="0">
                <a:solidFill>
                  <a:srgbClr val="84754E"/>
                </a:solidFill>
                <a:latin typeface="HK Grotesk Light"/>
              </a:rPr>
              <a:t>Bratislava, 27.3.2025</a:t>
            </a:r>
            <a:endParaRPr lang="en-US" sz="2000" b="1" spc="162" dirty="0">
              <a:solidFill>
                <a:srgbClr val="84754E"/>
              </a:solidFill>
              <a:latin typeface="HK Grotesk Light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12054759" y="4174337"/>
            <a:ext cx="1753429" cy="1938326"/>
          </a:xfrm>
          <a:prstGeom prst="rect">
            <a:avLst/>
          </a:prstGeom>
          <a:solidFill>
            <a:srgbClr val="314364"/>
          </a:solidFill>
        </p:spPr>
        <p:txBody>
          <a:bodyPr/>
          <a:lstStyle/>
          <a:p>
            <a:endParaRPr lang="sk-SK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87764" y="4594549"/>
            <a:ext cx="1487419" cy="10979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812" y="117133"/>
            <a:ext cx="18046377" cy="10052734"/>
            <a:chOff x="0" y="0"/>
            <a:chExt cx="7877030" cy="43879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77030" cy="4387900"/>
            </a:xfrm>
            <a:custGeom>
              <a:avLst/>
              <a:gdLst/>
              <a:ahLst/>
              <a:cxnLst/>
              <a:rect l="l" t="t" r="r" b="b"/>
              <a:pathLst>
                <a:path w="7877030" h="4387900">
                  <a:moveTo>
                    <a:pt x="0" y="0"/>
                  </a:moveTo>
                  <a:lnTo>
                    <a:pt x="0" y="4387900"/>
                  </a:lnTo>
                  <a:lnTo>
                    <a:pt x="7877030" y="4387900"/>
                  </a:lnTo>
                  <a:lnTo>
                    <a:pt x="7877030" y="0"/>
                  </a:lnTo>
                  <a:lnTo>
                    <a:pt x="0" y="0"/>
                  </a:lnTo>
                  <a:close/>
                  <a:moveTo>
                    <a:pt x="7816070" y="4326939"/>
                  </a:moveTo>
                  <a:lnTo>
                    <a:pt x="59690" y="4326939"/>
                  </a:lnTo>
                  <a:lnTo>
                    <a:pt x="59690" y="59690"/>
                  </a:lnTo>
                  <a:lnTo>
                    <a:pt x="7816070" y="59690"/>
                  </a:lnTo>
                  <a:lnTo>
                    <a:pt x="7816070" y="4326939"/>
                  </a:lnTo>
                  <a:close/>
                </a:path>
              </a:pathLst>
            </a:custGeom>
            <a:solidFill>
              <a:srgbClr val="314364"/>
            </a:solidFill>
          </p:spPr>
          <p:txBody>
            <a:bodyPr/>
            <a:lstStyle/>
            <a:p>
              <a:endParaRPr lang="sk-SK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671" r="671"/>
          <a:stretch>
            <a:fillRect/>
          </a:stretch>
        </p:blipFill>
        <p:spPr>
          <a:xfrm>
            <a:off x="1028700" y="2779675"/>
            <a:ext cx="7089259" cy="472764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382001" y="1267657"/>
            <a:ext cx="8877300" cy="630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19"/>
              </a:lnSpc>
            </a:pPr>
            <a:r>
              <a:rPr lang="sk-SK" sz="3400" dirty="0">
                <a:solidFill>
                  <a:srgbClr val="314364"/>
                </a:solidFill>
                <a:latin typeface="HK Grotesk Medium Bold"/>
              </a:rPr>
              <a:t>Zásady dobrého hospodára – dobrá správa VP </a:t>
            </a:r>
            <a:endParaRPr lang="en-US" sz="3400" dirty="0">
              <a:solidFill>
                <a:srgbClr val="314364"/>
              </a:solidFill>
              <a:latin typeface="HK Grotesk Medium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268201" y="8873205"/>
            <a:ext cx="4991100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b="1" spc="162" dirty="0">
                <a:solidFill>
                  <a:srgbClr val="84754E"/>
                </a:solidFill>
                <a:latin typeface="HK Grotesk Light"/>
              </a:rPr>
              <a:t>Najvyšší kontrolný úrad SR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8873205"/>
            <a:ext cx="4589856" cy="442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sk-SK" sz="2000" spc="162" dirty="0">
                <a:solidFill>
                  <a:srgbClr val="314364"/>
                </a:solidFill>
                <a:latin typeface="HK Grotesk Light"/>
              </a:rPr>
              <a:t>Bratislava, 27.3.2025</a:t>
            </a:r>
            <a:endParaRPr lang="en-US" sz="2700" spc="162" dirty="0">
              <a:solidFill>
                <a:srgbClr val="314364"/>
              </a:solidFill>
              <a:latin typeface="HK Grotesk Ligh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408159" y="2248505"/>
            <a:ext cx="8660641" cy="62593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sk-SK" sz="2700" spc="162" dirty="0">
                <a:solidFill>
                  <a:srgbClr val="314364"/>
                </a:solidFill>
                <a:latin typeface="HK Grotesk Medium Bold" panose="020B0604020202020204" charset="-18"/>
              </a:rPr>
              <a:t>Riadenie rizík v celom procese – plánovanie, rozpočtovanie, využitie – interná kontrola, záverečné zúčtovanie – externá kontrola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700" b="1" spc="162" dirty="0">
              <a:solidFill>
                <a:srgbClr val="314364"/>
              </a:solidFill>
              <a:latin typeface="HK Grotesk Medium Bold" panose="020B0604020202020204" charset="-18"/>
            </a:endParaRPr>
          </a:p>
          <a:p>
            <a:r>
              <a:rPr lang="sk-SK" sz="2700" b="1" spc="162" dirty="0">
                <a:solidFill>
                  <a:srgbClr val="314364"/>
                </a:solidFill>
                <a:latin typeface="HK Grotesk Medium Bold" panose="020B0604020202020204" charset="-18"/>
              </a:rPr>
              <a:t>Overovanie 3E: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k-SK" sz="2700" spc="162" dirty="0">
                <a:solidFill>
                  <a:srgbClr val="314364"/>
                </a:solidFill>
                <a:latin typeface="HK Grotesk Medium Bold" panose="020B0604020202020204" charset="-18"/>
              </a:rPr>
              <a:t>Hospodárnosť – pomer ceny a kvality, správny čas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k-SK" sz="2700" spc="162" dirty="0">
                <a:solidFill>
                  <a:srgbClr val="314364"/>
                </a:solidFill>
                <a:latin typeface="HK Grotesk Medium Bold" panose="020B0604020202020204" charset="-18"/>
              </a:rPr>
              <a:t>Efektívnosť – pomer medzi objemom financií a výsledkami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k-SK" sz="2700" spc="162" dirty="0">
                <a:solidFill>
                  <a:srgbClr val="314364"/>
                </a:solidFill>
                <a:latin typeface="HK Grotesk Medium Bold" panose="020B0604020202020204" charset="-18"/>
              </a:rPr>
              <a:t>Účinnosť – splnenie cieľov, dosiahnutie plánu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700" spc="162" dirty="0">
              <a:solidFill>
                <a:srgbClr val="314364"/>
              </a:solidFill>
              <a:latin typeface="HK Grotesk Medium Bold" panose="020B0604020202020204" charset="-18"/>
            </a:endParaRPr>
          </a:p>
          <a:p>
            <a:r>
              <a:rPr lang="sk-SK" sz="2700" spc="162" dirty="0">
                <a:solidFill>
                  <a:srgbClr val="314364"/>
                </a:solidFill>
                <a:latin typeface="HK Grotesk Medium Bold" panose="020B0604020202020204" charset="-18"/>
              </a:rPr>
              <a:t>Dodržiavanie princípu otvorenosti a transparentnosti, aktívne uplatňovanie kontrolných pravidiel (interné, externé, verejnosť)</a:t>
            </a:r>
          </a:p>
          <a:p>
            <a:pPr marL="342900" indent="-342900">
              <a:lnSpc>
                <a:spcPts val="3779"/>
              </a:lnSpc>
              <a:buFont typeface="Arial" panose="020B0604020202020204" pitchFamily="34" charset="0"/>
              <a:buChar char="•"/>
            </a:pPr>
            <a:endParaRPr lang="sk-SK" sz="2000" spc="162" dirty="0">
              <a:solidFill>
                <a:srgbClr val="314364"/>
              </a:solidFill>
              <a:latin typeface="HK Grotesk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3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812" y="117133"/>
            <a:ext cx="18046377" cy="10052734"/>
            <a:chOff x="0" y="0"/>
            <a:chExt cx="7877030" cy="43879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77030" cy="4387900"/>
            </a:xfrm>
            <a:custGeom>
              <a:avLst/>
              <a:gdLst/>
              <a:ahLst/>
              <a:cxnLst/>
              <a:rect l="l" t="t" r="r" b="b"/>
              <a:pathLst>
                <a:path w="7877030" h="4387900">
                  <a:moveTo>
                    <a:pt x="0" y="0"/>
                  </a:moveTo>
                  <a:lnTo>
                    <a:pt x="0" y="4387900"/>
                  </a:lnTo>
                  <a:lnTo>
                    <a:pt x="7877030" y="4387900"/>
                  </a:lnTo>
                  <a:lnTo>
                    <a:pt x="7877030" y="0"/>
                  </a:lnTo>
                  <a:lnTo>
                    <a:pt x="0" y="0"/>
                  </a:lnTo>
                  <a:close/>
                  <a:moveTo>
                    <a:pt x="7816070" y="4326939"/>
                  </a:moveTo>
                  <a:lnTo>
                    <a:pt x="59690" y="4326939"/>
                  </a:lnTo>
                  <a:lnTo>
                    <a:pt x="59690" y="59690"/>
                  </a:lnTo>
                  <a:lnTo>
                    <a:pt x="7816070" y="59690"/>
                  </a:lnTo>
                  <a:lnTo>
                    <a:pt x="7816070" y="43269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72406" y="7053599"/>
            <a:ext cx="2986894" cy="220470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447800" y="952500"/>
            <a:ext cx="15811499" cy="4516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519"/>
              </a:lnSpc>
            </a:pPr>
            <a:endParaRPr lang="sk-SK" sz="12000" dirty="0">
              <a:solidFill>
                <a:srgbClr val="FFFFFF"/>
              </a:solidFill>
              <a:latin typeface="HK Grotesk Medium Bold"/>
            </a:endParaRPr>
          </a:p>
          <a:p>
            <a:pPr algn="ctr">
              <a:lnSpc>
                <a:spcPts val="11519"/>
              </a:lnSpc>
            </a:pPr>
            <a:endParaRPr lang="sk-SK" sz="12000" dirty="0">
              <a:solidFill>
                <a:srgbClr val="FFFFFF"/>
              </a:solidFill>
              <a:latin typeface="HK Grotesk Medium Bold"/>
            </a:endParaRPr>
          </a:p>
          <a:p>
            <a:pPr algn="ctr">
              <a:lnSpc>
                <a:spcPts val="11519"/>
              </a:lnSpc>
            </a:pPr>
            <a:endParaRPr lang="en-US" sz="12000" dirty="0">
              <a:solidFill>
                <a:srgbClr val="FFFFFF"/>
              </a:solidFill>
              <a:latin typeface="HK Grotesk Medium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595981" y="7722204"/>
            <a:ext cx="7096037" cy="469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b="1" spc="162" dirty="0">
                <a:solidFill>
                  <a:srgbClr val="84754E"/>
                </a:solidFill>
                <a:latin typeface="HK Grotesk Light"/>
              </a:rPr>
              <a:t>NAJVYŠŠÍ KONTROLNÝ ÚRAD SR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8880716"/>
            <a:ext cx="3086100" cy="442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sk-SK" sz="2000" spc="162" dirty="0">
                <a:solidFill>
                  <a:srgbClr val="FFFFFF"/>
                </a:solidFill>
                <a:latin typeface="HK Grotesk Light"/>
              </a:rPr>
              <a:t>Bratislava, 27.3.2025</a:t>
            </a:r>
            <a:endParaRPr lang="en-US" sz="2000" spc="162" dirty="0">
              <a:solidFill>
                <a:srgbClr val="FFFFFF"/>
              </a:solidFill>
              <a:latin typeface="HK Grotesk Light"/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6210299" y="1070575"/>
            <a:ext cx="5867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700" dirty="0">
                <a:latin typeface="HK Grotesk Medium" panose="020B0604020202020204" charset="-18"/>
              </a:rPr>
              <a:t>Verejná politika – Stratégia </a:t>
            </a:r>
          </a:p>
        </p:txBody>
      </p:sp>
      <p:sp>
        <p:nvSpPr>
          <p:cNvPr id="9" name="Obdĺžnik 8"/>
          <p:cNvSpPr/>
          <p:nvPr/>
        </p:nvSpPr>
        <p:spPr>
          <a:xfrm>
            <a:off x="6896100" y="2423111"/>
            <a:ext cx="4648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700" dirty="0">
                <a:latin typeface="HK Grotesk Medium" panose="020B0604020202020204" charset="-18"/>
              </a:rPr>
              <a:t>Akčný plán – Cieľ – Program </a:t>
            </a:r>
          </a:p>
        </p:txBody>
      </p:sp>
      <p:sp>
        <p:nvSpPr>
          <p:cNvPr id="10" name="Obdĺžnik 9"/>
          <p:cNvSpPr/>
          <p:nvPr/>
        </p:nvSpPr>
        <p:spPr>
          <a:xfrm>
            <a:off x="2421709" y="3871110"/>
            <a:ext cx="338618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700" dirty="0">
                <a:latin typeface="HK Grotesk Medium" panose="020B0604020202020204" charset="-18"/>
              </a:rPr>
              <a:t>Financie – Rozpočet</a:t>
            </a:r>
          </a:p>
        </p:txBody>
      </p:sp>
      <p:sp>
        <p:nvSpPr>
          <p:cNvPr id="11" name="Obdĺžnik 10"/>
          <p:cNvSpPr/>
          <p:nvPr/>
        </p:nvSpPr>
        <p:spPr>
          <a:xfrm>
            <a:off x="6400800" y="3878633"/>
            <a:ext cx="350039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700" dirty="0">
                <a:latin typeface="HK Grotesk Medium" panose="020B0604020202020204" charset="-18"/>
              </a:rPr>
              <a:t>Riadenie – Procesy </a:t>
            </a:r>
          </a:p>
        </p:txBody>
      </p:sp>
      <p:sp>
        <p:nvSpPr>
          <p:cNvPr id="12" name="Obdĺžnik s dvoma zaoblenými rohmi na rovnakej strane 11"/>
          <p:cNvSpPr/>
          <p:nvPr/>
        </p:nvSpPr>
        <p:spPr>
          <a:xfrm>
            <a:off x="10439400" y="3871110"/>
            <a:ext cx="373380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700" dirty="0">
                <a:latin typeface="HK Grotesk Medium" panose="020B0604020202020204" charset="-18"/>
              </a:rPr>
              <a:t>Výsledky – Zúčtovanie </a:t>
            </a:r>
          </a:p>
        </p:txBody>
      </p:sp>
      <p:sp>
        <p:nvSpPr>
          <p:cNvPr id="13" name="Ovál 12"/>
          <p:cNvSpPr/>
          <p:nvPr/>
        </p:nvSpPr>
        <p:spPr>
          <a:xfrm>
            <a:off x="3048000" y="5524500"/>
            <a:ext cx="3352800" cy="1371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700" dirty="0">
                <a:latin typeface="HK Grotesk Medium" panose="020B0604020202020204" charset="-18"/>
              </a:rPr>
              <a:t>Hospodárnosť</a:t>
            </a:r>
            <a:r>
              <a:rPr lang="sk-SK" dirty="0"/>
              <a:t> </a:t>
            </a:r>
          </a:p>
        </p:txBody>
      </p:sp>
      <p:sp>
        <p:nvSpPr>
          <p:cNvPr id="14" name="Ovál 13"/>
          <p:cNvSpPr/>
          <p:nvPr/>
        </p:nvSpPr>
        <p:spPr>
          <a:xfrm>
            <a:off x="6853195" y="5524500"/>
            <a:ext cx="3041488" cy="1432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700" dirty="0">
                <a:latin typeface="HK Grotesk Medium" panose="020B0604020202020204" charset="-18"/>
              </a:rPr>
              <a:t>Efektívnosť</a:t>
            </a:r>
            <a:r>
              <a:rPr lang="sk-SK" dirty="0"/>
              <a:t> </a:t>
            </a:r>
          </a:p>
        </p:txBody>
      </p:sp>
      <p:sp>
        <p:nvSpPr>
          <p:cNvPr id="15" name="Ovál 14"/>
          <p:cNvSpPr/>
          <p:nvPr/>
        </p:nvSpPr>
        <p:spPr>
          <a:xfrm>
            <a:off x="10472694" y="5469378"/>
            <a:ext cx="3167106" cy="14267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700" dirty="0">
                <a:latin typeface="HK Grotesk Medium" panose="020B0604020202020204" charset="-18"/>
              </a:rPr>
              <a:t>Účinnosť </a:t>
            </a:r>
          </a:p>
          <a:p>
            <a:pPr algn="ctr"/>
            <a:r>
              <a:rPr lang="sk-SK" sz="2700" dirty="0">
                <a:latin typeface="HK Grotesk Medium" panose="020B0604020202020204" charset="-18"/>
              </a:rPr>
              <a:t>Účelnosť </a:t>
            </a:r>
          </a:p>
        </p:txBody>
      </p:sp>
      <p:sp>
        <p:nvSpPr>
          <p:cNvPr id="16" name="Šípka nadol 15"/>
          <p:cNvSpPr/>
          <p:nvPr/>
        </p:nvSpPr>
        <p:spPr>
          <a:xfrm>
            <a:off x="8977884" y="1970687"/>
            <a:ext cx="484632" cy="491724"/>
          </a:xfrm>
          <a:prstGeom prst="downArrow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cxnSp>
        <p:nvCxnSpPr>
          <p:cNvPr id="20" name="Rovná spojnica 19"/>
          <p:cNvCxnSpPr>
            <a:stCxn id="9" idx="1"/>
          </p:cNvCxnSpPr>
          <p:nvPr/>
        </p:nvCxnSpPr>
        <p:spPr>
          <a:xfrm flipH="1">
            <a:off x="4114799" y="2880311"/>
            <a:ext cx="2781301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nica 22"/>
          <p:cNvCxnSpPr>
            <a:endCxn id="10" idx="0"/>
          </p:cNvCxnSpPr>
          <p:nvPr/>
        </p:nvCxnSpPr>
        <p:spPr>
          <a:xfrm>
            <a:off x="4114799" y="2880311"/>
            <a:ext cx="1" cy="990799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ovacia šípka 24"/>
          <p:cNvCxnSpPr>
            <a:stCxn id="10" idx="3"/>
            <a:endCxn id="11" idx="1"/>
          </p:cNvCxnSpPr>
          <p:nvPr/>
        </p:nvCxnSpPr>
        <p:spPr>
          <a:xfrm>
            <a:off x="5807890" y="4328310"/>
            <a:ext cx="592910" cy="7523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ovná spojovacia šípka 27"/>
          <p:cNvCxnSpPr>
            <a:stCxn id="11" idx="3"/>
            <a:endCxn id="12" idx="2"/>
          </p:cNvCxnSpPr>
          <p:nvPr/>
        </p:nvCxnSpPr>
        <p:spPr>
          <a:xfrm flipV="1">
            <a:off x="9901194" y="4328310"/>
            <a:ext cx="538206" cy="7523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ovná spojovacia šípka 29"/>
          <p:cNvCxnSpPr>
            <a:stCxn id="10" idx="2"/>
            <a:endCxn id="13" idx="0"/>
          </p:cNvCxnSpPr>
          <p:nvPr/>
        </p:nvCxnSpPr>
        <p:spPr>
          <a:xfrm>
            <a:off x="4114800" y="4785510"/>
            <a:ext cx="609600" cy="73899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ovná spojovacia šípka 31"/>
          <p:cNvCxnSpPr>
            <a:stCxn id="10" idx="2"/>
            <a:endCxn id="14" idx="0"/>
          </p:cNvCxnSpPr>
          <p:nvPr/>
        </p:nvCxnSpPr>
        <p:spPr>
          <a:xfrm>
            <a:off x="4114800" y="4785510"/>
            <a:ext cx="4259139" cy="73899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ovná spojovacia šípka 33"/>
          <p:cNvCxnSpPr>
            <a:stCxn id="12" idx="1"/>
            <a:endCxn id="15" idx="0"/>
          </p:cNvCxnSpPr>
          <p:nvPr/>
        </p:nvCxnSpPr>
        <p:spPr>
          <a:xfrm flipH="1">
            <a:off x="12056247" y="4785510"/>
            <a:ext cx="250053" cy="6838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ovná spojovacia šípka 35"/>
          <p:cNvCxnSpPr>
            <a:stCxn id="12" idx="0"/>
          </p:cNvCxnSpPr>
          <p:nvPr/>
        </p:nvCxnSpPr>
        <p:spPr>
          <a:xfrm>
            <a:off x="14173200" y="4328310"/>
            <a:ext cx="1151323" cy="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ovná spojnica 37"/>
          <p:cNvCxnSpPr/>
          <p:nvPr/>
        </p:nvCxnSpPr>
        <p:spPr>
          <a:xfrm flipV="1">
            <a:off x="15316200" y="1527775"/>
            <a:ext cx="0" cy="2800535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ovná spojnica 39"/>
          <p:cNvCxnSpPr>
            <a:endCxn id="8" idx="3"/>
          </p:cNvCxnSpPr>
          <p:nvPr/>
        </p:nvCxnSpPr>
        <p:spPr>
          <a:xfrm flipH="1">
            <a:off x="12077699" y="1527775"/>
            <a:ext cx="324682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ovná spojovacia šípka 43"/>
          <p:cNvCxnSpPr>
            <a:stCxn id="11" idx="2"/>
            <a:endCxn id="14" idx="0"/>
          </p:cNvCxnSpPr>
          <p:nvPr/>
        </p:nvCxnSpPr>
        <p:spPr>
          <a:xfrm>
            <a:off x="8150997" y="4793033"/>
            <a:ext cx="222942" cy="731467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ovná spojovacia šípka 45"/>
          <p:cNvCxnSpPr>
            <a:stCxn id="11" idx="2"/>
            <a:endCxn id="15" idx="0"/>
          </p:cNvCxnSpPr>
          <p:nvPr/>
        </p:nvCxnSpPr>
        <p:spPr>
          <a:xfrm>
            <a:off x="8150997" y="4793033"/>
            <a:ext cx="3905250" cy="676345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ovná spojovacia šípka 47"/>
          <p:cNvCxnSpPr>
            <a:stCxn id="11" idx="2"/>
            <a:endCxn id="13" idx="0"/>
          </p:cNvCxnSpPr>
          <p:nvPr/>
        </p:nvCxnSpPr>
        <p:spPr>
          <a:xfrm flipH="1">
            <a:off x="4724400" y="4793033"/>
            <a:ext cx="3426597" cy="731467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ovná spojovacia šípka 51"/>
          <p:cNvCxnSpPr>
            <a:stCxn id="12" idx="1"/>
            <a:endCxn id="14" idx="0"/>
          </p:cNvCxnSpPr>
          <p:nvPr/>
        </p:nvCxnSpPr>
        <p:spPr>
          <a:xfrm flipH="1">
            <a:off x="8373939" y="4785510"/>
            <a:ext cx="3932361" cy="7389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812" y="117133"/>
            <a:ext cx="18046377" cy="10052734"/>
            <a:chOff x="0" y="0"/>
            <a:chExt cx="7877030" cy="43879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77030" cy="4387900"/>
            </a:xfrm>
            <a:custGeom>
              <a:avLst/>
              <a:gdLst/>
              <a:ahLst/>
              <a:cxnLst/>
              <a:rect l="l" t="t" r="r" b="b"/>
              <a:pathLst>
                <a:path w="7877030" h="4387900">
                  <a:moveTo>
                    <a:pt x="0" y="0"/>
                  </a:moveTo>
                  <a:lnTo>
                    <a:pt x="0" y="4387900"/>
                  </a:lnTo>
                  <a:lnTo>
                    <a:pt x="7877030" y="4387900"/>
                  </a:lnTo>
                  <a:lnTo>
                    <a:pt x="7877030" y="0"/>
                  </a:lnTo>
                  <a:lnTo>
                    <a:pt x="0" y="0"/>
                  </a:lnTo>
                  <a:close/>
                  <a:moveTo>
                    <a:pt x="7816070" y="4326939"/>
                  </a:moveTo>
                  <a:lnTo>
                    <a:pt x="59690" y="4326939"/>
                  </a:lnTo>
                  <a:lnTo>
                    <a:pt x="59690" y="59690"/>
                  </a:lnTo>
                  <a:lnTo>
                    <a:pt x="7816070" y="59690"/>
                  </a:lnTo>
                  <a:lnTo>
                    <a:pt x="7816070" y="4326939"/>
                  </a:lnTo>
                  <a:close/>
                </a:path>
              </a:pathLst>
            </a:custGeom>
            <a:solidFill>
              <a:srgbClr val="314364"/>
            </a:solidFill>
          </p:spPr>
          <p:txBody>
            <a:bodyPr/>
            <a:lstStyle/>
            <a:p>
              <a:endParaRPr lang="sk-SK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2916" r="22916"/>
          <a:stretch>
            <a:fillRect/>
          </a:stretch>
        </p:blipFill>
        <p:spPr>
          <a:xfrm>
            <a:off x="11296753" y="1412398"/>
            <a:ext cx="5962547" cy="7462203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0420038" y="4174337"/>
            <a:ext cx="1753429" cy="1938326"/>
          </a:xfrm>
          <a:prstGeom prst="rect">
            <a:avLst/>
          </a:prstGeom>
          <a:solidFill>
            <a:srgbClr val="84754E"/>
          </a:solidFill>
        </p:spPr>
        <p:txBody>
          <a:bodyPr/>
          <a:lstStyle/>
          <a:p>
            <a:endParaRPr lang="sk-SK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53043" y="4594549"/>
            <a:ext cx="1487419" cy="109790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972868"/>
            <a:ext cx="7277100" cy="1282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19"/>
              </a:lnSpc>
            </a:pPr>
            <a:r>
              <a:rPr lang="sk-SK" sz="3000" dirty="0">
                <a:solidFill>
                  <a:srgbClr val="314364"/>
                </a:solidFill>
                <a:latin typeface="HK Grotesk Medium Bold"/>
              </a:rPr>
              <a:t>Programový rozpočet – cesta úspechu  </a:t>
            </a:r>
          </a:p>
          <a:p>
            <a:pPr>
              <a:lnSpc>
                <a:spcPts val="5219"/>
              </a:lnSpc>
            </a:pPr>
            <a:r>
              <a:rPr lang="sk-SK" sz="3000" dirty="0">
                <a:solidFill>
                  <a:srgbClr val="314364"/>
                </a:solidFill>
                <a:latin typeface="HK Grotesk Medium Bold"/>
              </a:rPr>
              <a:t>Kontrola – súčasť riadenia a úspešnosti </a:t>
            </a:r>
            <a:endParaRPr lang="en-US" sz="3000" dirty="0">
              <a:solidFill>
                <a:srgbClr val="314364"/>
              </a:solidFill>
              <a:latin typeface="HK Grotesk Medium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650394" y="9079868"/>
            <a:ext cx="4589856" cy="929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779"/>
              </a:lnSpc>
            </a:pPr>
            <a:r>
              <a:rPr lang="sk-SK" sz="2000" spc="162" dirty="0">
                <a:solidFill>
                  <a:srgbClr val="314364"/>
                </a:solidFill>
                <a:latin typeface="HK Grotesk Light"/>
              </a:rPr>
              <a:t>Bratislava</a:t>
            </a:r>
            <a:r>
              <a:rPr lang="en-US" sz="2000" spc="162" dirty="0">
                <a:solidFill>
                  <a:srgbClr val="314364"/>
                </a:solidFill>
                <a:latin typeface="HK Grotesk Light"/>
              </a:rPr>
              <a:t>, </a:t>
            </a:r>
            <a:r>
              <a:rPr lang="sk-SK" sz="2000" spc="162" dirty="0">
                <a:solidFill>
                  <a:srgbClr val="314364"/>
                </a:solidFill>
                <a:latin typeface="HK Grotesk Light"/>
              </a:rPr>
              <a:t>27.3.2025</a:t>
            </a:r>
          </a:p>
          <a:p>
            <a:pPr algn="r">
              <a:lnSpc>
                <a:spcPts val="3779"/>
              </a:lnSpc>
            </a:pPr>
            <a:endParaRPr lang="en-US" sz="2000" spc="162" dirty="0">
              <a:solidFill>
                <a:srgbClr val="314364"/>
              </a:solidFill>
              <a:latin typeface="HK Grotesk Ligh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42283" y="2476500"/>
            <a:ext cx="9105900" cy="6232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700" kern="700" spc="162" dirty="0">
                <a:solidFill>
                  <a:srgbClr val="314364"/>
                </a:solidFill>
                <a:latin typeface="HK Grotesk Light"/>
              </a:rPr>
              <a:t>Systém založený na strategickom plánovaní, realizácii priorít, udržateľnom rozvoji a alokovaní zdrojov s dôrazom na efektívnosť a výsledok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700" kern="700" spc="162" dirty="0">
              <a:solidFill>
                <a:srgbClr val="314364"/>
              </a:solidFill>
              <a:latin typeface="HK Grotesk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700" kern="700" spc="162" dirty="0">
                <a:solidFill>
                  <a:srgbClr val="314364"/>
                </a:solidFill>
                <a:latin typeface="HK Grotesk Light"/>
              </a:rPr>
              <a:t>Kontrola rozpočtu: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k-SK" sz="2700" kern="700" spc="162" dirty="0">
                <a:solidFill>
                  <a:srgbClr val="314364"/>
                </a:solidFill>
                <a:latin typeface="HK Grotesk Light"/>
              </a:rPr>
              <a:t>Systém hodnotenia programovej štruktúry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k-SK" sz="2700" kern="700" spc="162" dirty="0">
                <a:solidFill>
                  <a:srgbClr val="314364"/>
                </a:solidFill>
                <a:latin typeface="HK Grotesk Light"/>
              </a:rPr>
              <a:t>Predbežné hodnotenie (ex-ante) – analytika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k-SK" sz="2700" kern="700" spc="162" dirty="0">
                <a:solidFill>
                  <a:srgbClr val="314364"/>
                </a:solidFill>
                <a:latin typeface="HK Grotesk Light"/>
              </a:rPr>
              <a:t>Výsledné hodnotenie (ex-post) – účinnosť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k-SK" sz="2700" kern="700" spc="162" dirty="0">
                <a:solidFill>
                  <a:srgbClr val="314364"/>
                </a:solidFill>
                <a:latin typeface="HK Grotesk Light"/>
              </a:rPr>
              <a:t>Monitorovanie – Kontrola – Zúčtovanie</a:t>
            </a:r>
            <a:endParaRPr lang="en-US" sz="2700" kern="700" spc="162" dirty="0">
              <a:solidFill>
                <a:srgbClr val="314364"/>
              </a:solidFill>
              <a:latin typeface="HK Grotesk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700" kern="700" spc="162" dirty="0">
              <a:solidFill>
                <a:srgbClr val="314364"/>
              </a:solidFill>
              <a:latin typeface="HK Grotesk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700" kern="700" spc="162" dirty="0">
                <a:solidFill>
                  <a:srgbClr val="314364"/>
                </a:solidFill>
                <a:latin typeface="HK Grotesk Light"/>
              </a:rPr>
              <a:t>Hlavné črty programového rozpočtu: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k-SK" sz="2700" kern="700" spc="162" dirty="0">
                <a:solidFill>
                  <a:srgbClr val="314364"/>
                </a:solidFill>
                <a:latin typeface="HK Grotesk Light"/>
              </a:rPr>
              <a:t>Orientácia na výstupy a výsledky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k-SK" sz="2700" kern="700" spc="162" dirty="0">
                <a:solidFill>
                  <a:srgbClr val="314364"/>
                </a:solidFill>
                <a:latin typeface="HK Grotesk Light"/>
              </a:rPr>
              <a:t>Flexibilita – Transparentnosť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k-SK" sz="2700" kern="700" spc="162" dirty="0">
                <a:solidFill>
                  <a:srgbClr val="314364"/>
                </a:solidFill>
                <a:latin typeface="HK Grotesk Light"/>
              </a:rPr>
              <a:t>Inklúzia – Otvorenosť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k-SK" sz="2700" kern="700" spc="162" dirty="0">
                <a:solidFill>
                  <a:srgbClr val="314364"/>
                </a:solidFill>
                <a:latin typeface="HK Grotesk Light"/>
              </a:rPr>
              <a:t>Dlhodobá perspektíva – Trojročné plánovanie </a:t>
            </a:r>
            <a:endParaRPr lang="en-US" sz="2700" kern="700" spc="162" dirty="0">
              <a:solidFill>
                <a:srgbClr val="314364"/>
              </a:solidFill>
              <a:latin typeface="HK Grotesk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812" y="117133"/>
            <a:ext cx="18046377" cy="10052734"/>
            <a:chOff x="0" y="0"/>
            <a:chExt cx="7877030" cy="43879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77030" cy="4387900"/>
            </a:xfrm>
            <a:custGeom>
              <a:avLst/>
              <a:gdLst/>
              <a:ahLst/>
              <a:cxnLst/>
              <a:rect l="l" t="t" r="r" b="b"/>
              <a:pathLst>
                <a:path w="7877030" h="4387900">
                  <a:moveTo>
                    <a:pt x="0" y="0"/>
                  </a:moveTo>
                  <a:lnTo>
                    <a:pt x="0" y="4387900"/>
                  </a:lnTo>
                  <a:lnTo>
                    <a:pt x="7877030" y="4387900"/>
                  </a:lnTo>
                  <a:lnTo>
                    <a:pt x="7877030" y="0"/>
                  </a:lnTo>
                  <a:lnTo>
                    <a:pt x="0" y="0"/>
                  </a:lnTo>
                  <a:close/>
                  <a:moveTo>
                    <a:pt x="7816070" y="4326939"/>
                  </a:moveTo>
                  <a:lnTo>
                    <a:pt x="59690" y="4326939"/>
                  </a:lnTo>
                  <a:lnTo>
                    <a:pt x="59690" y="59690"/>
                  </a:lnTo>
                  <a:lnTo>
                    <a:pt x="7816070" y="59690"/>
                  </a:lnTo>
                  <a:lnTo>
                    <a:pt x="7816070" y="4326939"/>
                  </a:lnTo>
                  <a:close/>
                </a:path>
              </a:pathLst>
            </a:custGeom>
            <a:solidFill>
              <a:srgbClr val="314364"/>
            </a:solidFill>
          </p:spPr>
          <p:txBody>
            <a:bodyPr/>
            <a:lstStyle/>
            <a:p>
              <a:endParaRPr lang="sk-SK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41370" y="3070857"/>
            <a:ext cx="6217930" cy="414528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1255678"/>
            <a:ext cx="12611100" cy="1872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sk-SK" sz="4800" spc="56" dirty="0">
                <a:solidFill>
                  <a:srgbClr val="314364"/>
                </a:solidFill>
                <a:latin typeface="HK Grotesk Medium"/>
              </a:rPr>
              <a:t>Kontrola ako skúška správnosti pre otvorené zúčtovanie verejných politík </a:t>
            </a:r>
            <a:endParaRPr lang="en-US" sz="4800" spc="56" dirty="0">
              <a:solidFill>
                <a:srgbClr val="314364"/>
              </a:solidFill>
              <a:latin typeface="HK Grotesk Medium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52512" y="3381085"/>
            <a:ext cx="9615488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05"/>
              </a:lnSpc>
            </a:pPr>
            <a:r>
              <a:rPr lang="sk-SK" sz="2700" spc="79" dirty="0">
                <a:solidFill>
                  <a:srgbClr val="314364"/>
                </a:solidFill>
                <a:latin typeface="HK Grotesk Medium Bold"/>
              </a:rPr>
              <a:t>Štátne či verejné inštitúcie musia mať nastavený účinný systém vnútornej kontroly, ktorý zachytáva všetky fázy riadenia – plánovanie, rozpočtovanie, riadenie, zúčtovanie </a:t>
            </a:r>
            <a:endParaRPr lang="en-US" sz="2700" spc="79" dirty="0">
              <a:solidFill>
                <a:srgbClr val="314364"/>
              </a:solidFill>
              <a:latin typeface="HK Grotesk Medium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5052889"/>
            <a:ext cx="9639300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32981" lvl="1" indent="-166491">
              <a:buFont typeface="Arial"/>
              <a:buChar char="•"/>
            </a:pPr>
            <a:r>
              <a:rPr lang="sk-SK" sz="2700" spc="20" dirty="0">
                <a:solidFill>
                  <a:srgbClr val="314364"/>
                </a:solidFill>
                <a:latin typeface="HK Grotesk Medium"/>
              </a:rPr>
              <a:t>Informačná funkcia kontroly: identifikácia rizík, porovnanie, formálna správnosť, pravdivosť údajov </a:t>
            </a:r>
          </a:p>
          <a:p>
            <a:pPr marL="332981" lvl="1" indent="-166491">
              <a:buFont typeface="Arial"/>
              <a:buChar char="•"/>
            </a:pPr>
            <a:r>
              <a:rPr lang="sk-SK" sz="2700" spc="20" dirty="0">
                <a:solidFill>
                  <a:srgbClr val="314364"/>
                </a:solidFill>
                <a:latin typeface="HK Grotesk Medium"/>
              </a:rPr>
              <a:t>Regulačná funkcia kontroly: odstránenie nedostatkov, odchýlok a prijatie účinnej nápravy</a:t>
            </a:r>
          </a:p>
          <a:p>
            <a:pPr marL="332981" lvl="1" indent="-166491">
              <a:buFont typeface="Arial"/>
              <a:buChar char="•"/>
            </a:pPr>
            <a:r>
              <a:rPr lang="sk-SK" sz="2700" spc="20" dirty="0">
                <a:solidFill>
                  <a:srgbClr val="314364"/>
                </a:solidFill>
                <a:latin typeface="HK Grotesk Medium"/>
              </a:rPr>
              <a:t>Inštitucionálna funkcia kontroly: interná a externá kontrola, postavenie a nezávislosť útvarov kontroly </a:t>
            </a:r>
          </a:p>
          <a:p>
            <a:pPr marL="332981" lvl="1" indent="-166491">
              <a:buFont typeface="Arial"/>
              <a:buChar char="•"/>
            </a:pPr>
            <a:r>
              <a:rPr lang="sk-SK" sz="2700" spc="20" dirty="0">
                <a:solidFill>
                  <a:srgbClr val="314364"/>
                </a:solidFill>
                <a:latin typeface="HK Grotesk Medium"/>
              </a:rPr>
              <a:t>Represívna funkcia kontroly: vyvodzovanie osobnej zodpovednosti či podklad pre správne konanie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8776166"/>
            <a:ext cx="5981700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b="1" spc="162" dirty="0">
                <a:solidFill>
                  <a:srgbClr val="314364"/>
                </a:solidFill>
                <a:latin typeface="HK Grotesk Light Bold"/>
              </a:rPr>
              <a:t>NAJVYŠŠÍ KONTROLNÝ ÚRAD SR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401801" y="8803005"/>
            <a:ext cx="2857500" cy="442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sk-SK" sz="2000" spc="162" dirty="0">
                <a:solidFill>
                  <a:srgbClr val="84754E"/>
                </a:solidFill>
                <a:latin typeface="HK Grotesk Light"/>
              </a:rPr>
              <a:t>Bratislava, 27.3.2025</a:t>
            </a:r>
            <a:endParaRPr lang="en-US" sz="2000" spc="162" dirty="0">
              <a:solidFill>
                <a:srgbClr val="84754E"/>
              </a:solidFill>
              <a:latin typeface="HK Grotesk Light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5331021" y="1028700"/>
            <a:ext cx="1928279" cy="1744048"/>
          </a:xfrm>
          <a:prstGeom prst="rect">
            <a:avLst/>
          </a:prstGeom>
          <a:solidFill>
            <a:srgbClr val="84754E"/>
          </a:solidFill>
        </p:spPr>
        <p:txBody>
          <a:bodyPr/>
          <a:lstStyle/>
          <a:p>
            <a:endParaRPr lang="sk-SK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551451" y="1351774"/>
            <a:ext cx="1487419" cy="10979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812" y="117133"/>
            <a:ext cx="18046377" cy="10052734"/>
            <a:chOff x="0" y="0"/>
            <a:chExt cx="7877030" cy="43879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77030" cy="4387900"/>
            </a:xfrm>
            <a:custGeom>
              <a:avLst/>
              <a:gdLst/>
              <a:ahLst/>
              <a:cxnLst/>
              <a:rect l="l" t="t" r="r" b="b"/>
              <a:pathLst>
                <a:path w="7877030" h="4387900">
                  <a:moveTo>
                    <a:pt x="0" y="0"/>
                  </a:moveTo>
                  <a:lnTo>
                    <a:pt x="0" y="4387900"/>
                  </a:lnTo>
                  <a:lnTo>
                    <a:pt x="7877030" y="4387900"/>
                  </a:lnTo>
                  <a:lnTo>
                    <a:pt x="7877030" y="0"/>
                  </a:lnTo>
                  <a:lnTo>
                    <a:pt x="0" y="0"/>
                  </a:lnTo>
                  <a:close/>
                  <a:moveTo>
                    <a:pt x="7816070" y="4326939"/>
                  </a:moveTo>
                  <a:lnTo>
                    <a:pt x="59690" y="4326939"/>
                  </a:lnTo>
                  <a:lnTo>
                    <a:pt x="59690" y="59690"/>
                  </a:lnTo>
                  <a:lnTo>
                    <a:pt x="7816070" y="59690"/>
                  </a:lnTo>
                  <a:lnTo>
                    <a:pt x="7816070" y="4326939"/>
                  </a:lnTo>
                  <a:close/>
                </a:path>
              </a:pathLst>
            </a:custGeom>
            <a:solidFill>
              <a:srgbClr val="314364"/>
            </a:solidFill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28700" y="8865079"/>
            <a:ext cx="5829300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b="1" spc="162" dirty="0">
                <a:solidFill>
                  <a:srgbClr val="84754E"/>
                </a:solidFill>
                <a:latin typeface="HK Grotesk Light Bold"/>
              </a:rPr>
              <a:t>NAJVYŠŠÍ KONTROLNÝ ÚRAD SR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249401" y="8803005"/>
            <a:ext cx="3009900" cy="442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sk-SK" sz="2000" spc="162" dirty="0">
                <a:solidFill>
                  <a:srgbClr val="84754E"/>
                </a:solidFill>
                <a:latin typeface="HK Grotesk Light"/>
              </a:rPr>
              <a:t>Bratislava, 27.3.2025</a:t>
            </a:r>
            <a:endParaRPr lang="en-US" sz="2000" spc="162" dirty="0">
              <a:solidFill>
                <a:srgbClr val="84754E"/>
              </a:solidFill>
              <a:latin typeface="HK Grotesk Ligh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1299457"/>
            <a:ext cx="16230600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27"/>
              </a:lnSpc>
            </a:pPr>
            <a:r>
              <a:rPr lang="en-US" sz="5773" dirty="0">
                <a:solidFill>
                  <a:srgbClr val="84754E"/>
                </a:solidFill>
                <a:latin typeface="HK Grotesk Medium Bold"/>
              </a:rPr>
              <a:t>KONTROL</a:t>
            </a:r>
            <a:r>
              <a:rPr lang="sk-SK" sz="5773" dirty="0">
                <a:solidFill>
                  <a:srgbClr val="84754E"/>
                </a:solidFill>
                <a:latin typeface="HK Grotesk Medium Bold"/>
              </a:rPr>
              <a:t>A V ŠTÁTNEJ A VEREJNEJ SPRÁVE </a:t>
            </a:r>
            <a:endParaRPr lang="en-US" sz="5773" dirty="0">
              <a:solidFill>
                <a:srgbClr val="84754E"/>
              </a:solidFill>
              <a:latin typeface="HK Grotesk Medium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828800" y="2479372"/>
            <a:ext cx="14706600" cy="3422118"/>
            <a:chOff x="0" y="-47625"/>
            <a:chExt cx="8166030" cy="966539"/>
          </a:xfrm>
        </p:grpSpPr>
        <p:sp>
          <p:nvSpPr>
            <p:cNvPr id="8" name="TextBox 8"/>
            <p:cNvSpPr txBox="1"/>
            <p:nvPr/>
          </p:nvSpPr>
          <p:spPr>
            <a:xfrm>
              <a:off x="0" y="-47625"/>
              <a:ext cx="8166030" cy="423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sk-SK" sz="2700" spc="63" dirty="0">
                  <a:solidFill>
                    <a:srgbClr val="314364"/>
                  </a:solidFill>
                  <a:latin typeface="HK Grotesk Light" panose="020B0604020202020204" charset="-18"/>
                </a:rPr>
                <a:t>Verejný sektor</a:t>
              </a:r>
              <a:r>
                <a:rPr lang="sk-SK" sz="2700" spc="63">
                  <a:solidFill>
                    <a:srgbClr val="314364"/>
                  </a:solidFill>
                  <a:latin typeface="HK Grotesk Light" panose="020B0604020202020204" charset="-18"/>
                </a:rPr>
                <a:t>, verejní </a:t>
              </a:r>
              <a:r>
                <a:rPr lang="sk-SK" sz="2700" spc="63" dirty="0">
                  <a:solidFill>
                    <a:srgbClr val="314364"/>
                  </a:solidFill>
                  <a:latin typeface="HK Grotesk Light" panose="020B0604020202020204" charset="-18"/>
                </a:rPr>
                <a:t>činitelia sú povinní preukázať verejnosti, že nakladali, resp. nakladajú s verejným majetkom maximálne hospodárne a transparentne, že používajú verejné či európske financie efektívne a výsledky dosahované v jednotlivých segmentoch verejných politík sú účinné a zúčtovateľné... </a:t>
              </a:r>
              <a:endParaRPr lang="en-US" sz="2700" spc="63" dirty="0">
                <a:solidFill>
                  <a:srgbClr val="314364"/>
                </a:solidFill>
                <a:latin typeface="HK Grotesk Light" panose="020B0604020202020204" charset="-18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625532"/>
              <a:ext cx="8166030" cy="2933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60"/>
                </a:lnSpc>
              </a:pPr>
              <a:endParaRPr lang="sk-SK" sz="1900" spc="19" dirty="0">
                <a:solidFill>
                  <a:srgbClr val="314364"/>
                </a:solidFill>
                <a:latin typeface="HK Grotesk Medium"/>
              </a:endParaRPr>
            </a:p>
            <a:p>
              <a:pPr algn="ctr">
                <a:lnSpc>
                  <a:spcPts val="2660"/>
                </a:lnSpc>
              </a:pPr>
              <a:endParaRPr lang="sk-SK" sz="1900" spc="19" dirty="0">
                <a:solidFill>
                  <a:srgbClr val="314364"/>
                </a:solidFill>
                <a:latin typeface="HK Grotesk Medium"/>
              </a:endParaRPr>
            </a:p>
            <a:p>
              <a:pPr algn="ctr">
                <a:lnSpc>
                  <a:spcPts val="2660"/>
                </a:lnSpc>
              </a:pPr>
              <a:endParaRPr lang="en-US" sz="1900" spc="19" dirty="0">
                <a:solidFill>
                  <a:srgbClr val="314364"/>
                </a:solidFill>
                <a:latin typeface="HK Grotesk Medium"/>
              </a:endParaRPr>
            </a:p>
          </p:txBody>
        </p:sp>
      </p:grpSp>
      <p:sp>
        <p:nvSpPr>
          <p:cNvPr id="10" name="Obdĺžnik 9"/>
          <p:cNvSpPr/>
          <p:nvPr/>
        </p:nvSpPr>
        <p:spPr>
          <a:xfrm>
            <a:off x="5853684" y="4405545"/>
            <a:ext cx="10744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700" dirty="0">
                <a:latin typeface="HK Grotesk Medium" panose="020B0604020202020204" charset="-18"/>
              </a:rPr>
              <a:t>Strategické plánovanie – Akčné plány – Finančné krytie – Analytika </a:t>
            </a:r>
          </a:p>
        </p:txBody>
      </p:sp>
      <p:sp>
        <p:nvSpPr>
          <p:cNvPr id="11" name="Obdĺžnik s dvoma zaoblenými rohmi na rovnakej strane 10"/>
          <p:cNvSpPr/>
          <p:nvPr/>
        </p:nvSpPr>
        <p:spPr>
          <a:xfrm>
            <a:off x="5841777" y="5813828"/>
            <a:ext cx="10768013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700" dirty="0">
                <a:latin typeface="HK Grotesk Medium" panose="020B0604020202020204" charset="-18"/>
              </a:rPr>
              <a:t>Riadenie – Zodpovednosť – Monitoring – Vnútorná kontrola  </a:t>
            </a:r>
          </a:p>
        </p:txBody>
      </p:sp>
      <p:sp>
        <p:nvSpPr>
          <p:cNvPr id="12" name="Obdĺžnik s dvoma zaoblenými rohmi na rovnakej strane 11"/>
          <p:cNvSpPr/>
          <p:nvPr/>
        </p:nvSpPr>
        <p:spPr>
          <a:xfrm>
            <a:off x="5886448" y="7358580"/>
            <a:ext cx="10744199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700" dirty="0">
                <a:latin typeface="HK Grotesk Medium" panose="020B0604020202020204" charset="-18"/>
              </a:rPr>
              <a:t>Výsledky – Hospodárnosť – Efektívnosť - Účinnosť – Externá kontrola </a:t>
            </a:r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2453" y="5179227"/>
            <a:ext cx="548688" cy="755970"/>
          </a:xfrm>
          <a:prstGeom prst="rect">
            <a:avLst/>
          </a:prstGeom>
          <a:ln>
            <a:noFill/>
          </a:ln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0" y="5179227"/>
            <a:ext cx="548688" cy="755970"/>
          </a:xfrm>
          <a:prstGeom prst="rect">
            <a:avLst/>
          </a:prstGeom>
          <a:ln>
            <a:noFill/>
          </a:ln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2453" y="6677017"/>
            <a:ext cx="548688" cy="755970"/>
          </a:xfrm>
          <a:prstGeom prst="rect">
            <a:avLst/>
          </a:prstGeom>
        </p:spPr>
      </p:pic>
      <p:pic>
        <p:nvPicPr>
          <p:cNvPr id="18" name="Obrázok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0315" y="6683940"/>
            <a:ext cx="548688" cy="755970"/>
          </a:xfrm>
          <a:prstGeom prst="rect">
            <a:avLst/>
          </a:prstGeom>
        </p:spPr>
      </p:pic>
      <p:pic>
        <p:nvPicPr>
          <p:cNvPr id="19" name="Obrázok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6657557"/>
            <a:ext cx="548688" cy="755970"/>
          </a:xfrm>
          <a:prstGeom prst="rect">
            <a:avLst/>
          </a:prstGeom>
        </p:spPr>
      </p:pic>
      <p:pic>
        <p:nvPicPr>
          <p:cNvPr id="20" name="Obrázok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5206973"/>
            <a:ext cx="548688" cy="755970"/>
          </a:xfrm>
          <a:prstGeom prst="rect">
            <a:avLst/>
          </a:prstGeom>
        </p:spPr>
      </p:pic>
      <p:sp>
        <p:nvSpPr>
          <p:cNvPr id="21" name="Obdĺžnik 20"/>
          <p:cNvSpPr/>
          <p:nvPr/>
        </p:nvSpPr>
        <p:spPr>
          <a:xfrm>
            <a:off x="1494852" y="5179227"/>
            <a:ext cx="3458148" cy="226068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700" b="1" dirty="0">
                <a:solidFill>
                  <a:schemeClr val="tx1"/>
                </a:solidFill>
                <a:latin typeface="HK Grotesk Medium" panose="020B0604020202020204" charset="-18"/>
              </a:rPr>
              <a:t>Otvorenosť</a:t>
            </a:r>
          </a:p>
          <a:p>
            <a:pPr algn="ctr"/>
            <a:endParaRPr lang="sk-SK" sz="1500" b="1" dirty="0">
              <a:solidFill>
                <a:schemeClr val="tx1"/>
              </a:solidFill>
              <a:latin typeface="HK Grotesk Medium" panose="020B0604020202020204" charset="-18"/>
            </a:endParaRPr>
          </a:p>
          <a:p>
            <a:pPr algn="ctr"/>
            <a:r>
              <a:rPr lang="sk-SK" sz="2700" b="1" dirty="0">
                <a:solidFill>
                  <a:schemeClr val="tx1"/>
                </a:solidFill>
                <a:latin typeface="HK Grotesk Medium" panose="020B0604020202020204" charset="-18"/>
              </a:rPr>
              <a:t>Transparentnosť</a:t>
            </a:r>
          </a:p>
          <a:p>
            <a:pPr algn="ctr"/>
            <a:endParaRPr lang="sk-SK" sz="1500" b="1" dirty="0">
              <a:solidFill>
                <a:schemeClr val="tx1"/>
              </a:solidFill>
              <a:latin typeface="HK Grotesk Medium" panose="020B0604020202020204" charset="-18"/>
            </a:endParaRPr>
          </a:p>
          <a:p>
            <a:pPr algn="ctr"/>
            <a:r>
              <a:rPr lang="sk-SK" sz="2700" b="1" dirty="0">
                <a:solidFill>
                  <a:schemeClr val="tx1"/>
                </a:solidFill>
                <a:latin typeface="HK Grotesk Medium" panose="020B0604020202020204" charset="-18"/>
              </a:rPr>
              <a:t>Zúčtovanie</a:t>
            </a:r>
          </a:p>
        </p:txBody>
      </p:sp>
      <p:cxnSp>
        <p:nvCxnSpPr>
          <p:cNvPr id="23" name="Rovná spojovacia šípka 22"/>
          <p:cNvCxnSpPr/>
          <p:nvPr/>
        </p:nvCxnSpPr>
        <p:spPr>
          <a:xfrm flipV="1">
            <a:off x="5105400" y="4991100"/>
            <a:ext cx="533400" cy="1143000"/>
          </a:xfrm>
          <a:prstGeom prst="straightConnector1">
            <a:avLst/>
          </a:prstGeom>
          <a:ln w="571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ovacia šípka 24"/>
          <p:cNvCxnSpPr/>
          <p:nvPr/>
        </p:nvCxnSpPr>
        <p:spPr>
          <a:xfrm>
            <a:off x="5181600" y="6382267"/>
            <a:ext cx="533400" cy="0"/>
          </a:xfrm>
          <a:prstGeom prst="straightConnector1">
            <a:avLst/>
          </a:prstGeom>
          <a:ln w="571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ovacia šípka 26"/>
          <p:cNvCxnSpPr/>
          <p:nvPr/>
        </p:nvCxnSpPr>
        <p:spPr>
          <a:xfrm>
            <a:off x="5105400" y="6657557"/>
            <a:ext cx="533400" cy="1152943"/>
          </a:xfrm>
          <a:prstGeom prst="straightConnector1">
            <a:avLst/>
          </a:prstGeom>
          <a:ln w="571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812" y="117133"/>
            <a:ext cx="18046377" cy="10052734"/>
            <a:chOff x="0" y="0"/>
            <a:chExt cx="7877030" cy="43879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77030" cy="4387900"/>
            </a:xfrm>
            <a:custGeom>
              <a:avLst/>
              <a:gdLst/>
              <a:ahLst/>
              <a:cxnLst/>
              <a:rect l="l" t="t" r="r" b="b"/>
              <a:pathLst>
                <a:path w="7877030" h="4387900">
                  <a:moveTo>
                    <a:pt x="0" y="0"/>
                  </a:moveTo>
                  <a:lnTo>
                    <a:pt x="0" y="4387900"/>
                  </a:lnTo>
                  <a:lnTo>
                    <a:pt x="7877030" y="4387900"/>
                  </a:lnTo>
                  <a:lnTo>
                    <a:pt x="7877030" y="0"/>
                  </a:lnTo>
                  <a:lnTo>
                    <a:pt x="0" y="0"/>
                  </a:lnTo>
                  <a:close/>
                  <a:moveTo>
                    <a:pt x="7816070" y="4326939"/>
                  </a:moveTo>
                  <a:lnTo>
                    <a:pt x="59690" y="4326939"/>
                  </a:lnTo>
                  <a:lnTo>
                    <a:pt x="59690" y="59690"/>
                  </a:lnTo>
                  <a:lnTo>
                    <a:pt x="7816070" y="59690"/>
                  </a:lnTo>
                  <a:lnTo>
                    <a:pt x="7816070" y="4326939"/>
                  </a:lnTo>
                  <a:close/>
                </a:path>
              </a:pathLst>
            </a:custGeom>
            <a:solidFill>
              <a:srgbClr val="84754E"/>
            </a:solidFill>
          </p:spPr>
          <p:txBody>
            <a:bodyPr/>
            <a:lstStyle/>
            <a:p>
              <a:endParaRPr lang="sk-SK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43275" r="20801"/>
          <a:stretch>
            <a:fillRect/>
          </a:stretch>
        </p:blipFill>
        <p:spPr>
          <a:xfrm>
            <a:off x="1028700" y="1028700"/>
            <a:ext cx="5962547" cy="7462203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6114533" y="4174337"/>
            <a:ext cx="1753429" cy="1938326"/>
          </a:xfrm>
          <a:prstGeom prst="rect">
            <a:avLst/>
          </a:prstGeom>
          <a:solidFill>
            <a:srgbClr val="84754E"/>
          </a:solidFill>
        </p:spPr>
        <p:txBody>
          <a:bodyPr/>
          <a:lstStyle/>
          <a:p>
            <a:endParaRPr lang="sk-SK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47538" y="4594549"/>
            <a:ext cx="1487419" cy="109790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458200" y="2436288"/>
            <a:ext cx="8382000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40"/>
              </a:lnSpc>
            </a:pPr>
            <a:r>
              <a:rPr lang="sk-SK" sz="3000" spc="136" dirty="0">
                <a:solidFill>
                  <a:schemeClr val="bg2">
                    <a:lumMod val="50000"/>
                  </a:schemeClr>
                </a:solidFill>
                <a:latin typeface="HK Grotesk Medium Bold" panose="020B0604020202020204" charset="-18"/>
              </a:rPr>
              <a:t>Hospodárnosť – Efektívnosť – Účinnosť</a:t>
            </a:r>
          </a:p>
          <a:p>
            <a:pPr>
              <a:lnSpc>
                <a:spcPts val="4440"/>
              </a:lnSpc>
            </a:pPr>
            <a:r>
              <a:rPr lang="sk-SK" sz="3000" spc="136" dirty="0">
                <a:solidFill>
                  <a:schemeClr val="bg2">
                    <a:lumMod val="50000"/>
                  </a:schemeClr>
                </a:solidFill>
                <a:latin typeface="HK Grotesk Medium Bold" panose="020B0604020202020204" charset="-18"/>
              </a:rPr>
              <a:t>Otvorenosť – Transparentnosť – Zúčtovanie  </a:t>
            </a:r>
          </a:p>
          <a:p>
            <a:pPr>
              <a:lnSpc>
                <a:spcPts val="4440"/>
              </a:lnSpc>
            </a:pPr>
            <a:endParaRPr lang="en-US" sz="3700" spc="136" dirty="0">
              <a:solidFill>
                <a:srgbClr val="314364"/>
              </a:solidFill>
              <a:latin typeface="HK Grotesk Medium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458200" y="1412122"/>
            <a:ext cx="8686800" cy="653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19"/>
              </a:lnSpc>
            </a:pPr>
            <a:r>
              <a:rPr lang="sk-SK" sz="4000" dirty="0">
                <a:solidFill>
                  <a:srgbClr val="314364"/>
                </a:solidFill>
                <a:latin typeface="HK Grotesk Medium Bold" panose="020B0604020202020204" charset="-18"/>
              </a:rPr>
              <a:t>Udržateľný rozvoj spoločnosti </a:t>
            </a:r>
            <a:endParaRPr lang="en-US" sz="4000" dirty="0">
              <a:solidFill>
                <a:srgbClr val="314364"/>
              </a:solidFill>
              <a:latin typeface="HK Grotesk Medium Bold" panose="020B0604020202020204" charset="-1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106400" y="9180628"/>
            <a:ext cx="4589856" cy="442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779"/>
              </a:lnSpc>
            </a:pPr>
            <a:r>
              <a:rPr lang="sk-SK" sz="2000" spc="162" dirty="0">
                <a:solidFill>
                  <a:srgbClr val="314364"/>
                </a:solidFill>
                <a:latin typeface="HK Grotesk Light"/>
              </a:rPr>
              <a:t>Bratislava, 27.3.2025</a:t>
            </a:r>
            <a:endParaRPr lang="en-US" sz="2000" spc="162" dirty="0">
              <a:solidFill>
                <a:srgbClr val="314364"/>
              </a:solidFill>
              <a:latin typeface="HK Grotesk Ligh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458200" y="3553943"/>
            <a:ext cx="9829647" cy="3898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779"/>
              </a:lnSpc>
              <a:buFont typeface="Wingdings" panose="05000000000000000000" pitchFamily="2" charset="2"/>
              <a:buChar char="ü"/>
            </a:pPr>
            <a:endParaRPr lang="sk-SK" sz="2700" spc="162" dirty="0">
              <a:solidFill>
                <a:srgbClr val="314364"/>
              </a:solidFill>
              <a:latin typeface="HK Grotesk Light"/>
            </a:endParaRPr>
          </a:p>
          <a:p>
            <a:pPr marL="457200" indent="-457200">
              <a:lnSpc>
                <a:spcPts val="3779"/>
              </a:lnSpc>
              <a:buFont typeface="Wingdings" panose="05000000000000000000" pitchFamily="2" charset="2"/>
              <a:buChar char="ü"/>
            </a:pPr>
            <a:r>
              <a:rPr lang="sk-SK" sz="2700" spc="162" dirty="0">
                <a:solidFill>
                  <a:srgbClr val="314364"/>
                </a:solidFill>
                <a:latin typeface="HK Grotesk Light" panose="020B0604020202020204" charset="-18"/>
              </a:rPr>
              <a:t>Existencia analytických útvarov</a:t>
            </a:r>
          </a:p>
          <a:p>
            <a:pPr marL="457200" indent="-457200">
              <a:lnSpc>
                <a:spcPts val="3779"/>
              </a:lnSpc>
              <a:buFont typeface="Wingdings" panose="05000000000000000000" pitchFamily="2" charset="2"/>
              <a:buChar char="ü"/>
            </a:pPr>
            <a:r>
              <a:rPr lang="sk-SK" sz="2700" spc="162" dirty="0">
                <a:solidFill>
                  <a:srgbClr val="314364"/>
                </a:solidFill>
                <a:latin typeface="HK Grotesk Light" panose="020B0604020202020204" charset="-18"/>
              </a:rPr>
              <a:t>Dodržiavanie pravidiel programového rozpočtu </a:t>
            </a:r>
          </a:p>
          <a:p>
            <a:pPr marL="457200" indent="-457200">
              <a:lnSpc>
                <a:spcPts val="3779"/>
              </a:lnSpc>
              <a:buFont typeface="Wingdings" panose="05000000000000000000" pitchFamily="2" charset="2"/>
              <a:buChar char="ü"/>
            </a:pPr>
            <a:r>
              <a:rPr lang="sk-SK" sz="2700" spc="162" dirty="0">
                <a:solidFill>
                  <a:srgbClr val="314364"/>
                </a:solidFill>
                <a:latin typeface="HK Grotesk Light" panose="020B0604020202020204" charset="-18"/>
              </a:rPr>
              <a:t>Účinný vnútorný kontrolný systém</a:t>
            </a:r>
          </a:p>
          <a:p>
            <a:pPr marL="457200" indent="-457200">
              <a:lnSpc>
                <a:spcPts val="3779"/>
              </a:lnSpc>
              <a:buFont typeface="Wingdings" panose="05000000000000000000" pitchFamily="2" charset="2"/>
              <a:buChar char="ü"/>
            </a:pPr>
            <a:r>
              <a:rPr lang="sk-SK" sz="2700" spc="162" dirty="0">
                <a:solidFill>
                  <a:srgbClr val="314364"/>
                </a:solidFill>
                <a:latin typeface="HK Grotesk Light" panose="020B0604020202020204" charset="-18"/>
              </a:rPr>
              <a:t>Funkčné nezávislé kontrolné inštitúcie</a:t>
            </a:r>
          </a:p>
          <a:p>
            <a:pPr marL="457200" indent="-457200">
              <a:lnSpc>
                <a:spcPts val="3779"/>
              </a:lnSpc>
              <a:buFont typeface="Wingdings" panose="05000000000000000000" pitchFamily="2" charset="2"/>
              <a:buChar char="ü"/>
            </a:pPr>
            <a:r>
              <a:rPr lang="sk-SK" sz="2700" spc="162" dirty="0">
                <a:solidFill>
                  <a:srgbClr val="314364"/>
                </a:solidFill>
                <a:latin typeface="HK Grotesk Light" panose="020B0604020202020204" charset="-18"/>
              </a:rPr>
              <a:t>Efektívna spätná väzba</a:t>
            </a:r>
          </a:p>
          <a:p>
            <a:pPr marL="457200" indent="-457200">
              <a:lnSpc>
                <a:spcPts val="3779"/>
              </a:lnSpc>
              <a:buFont typeface="Wingdings" panose="05000000000000000000" pitchFamily="2" charset="2"/>
              <a:buChar char="ü"/>
            </a:pPr>
            <a:r>
              <a:rPr lang="sk-SK" sz="2700" spc="162" dirty="0">
                <a:solidFill>
                  <a:srgbClr val="314364"/>
                </a:solidFill>
                <a:latin typeface="HK Grotesk Light" panose="020B0604020202020204" charset="-18"/>
              </a:rPr>
              <a:t>Otvorená občianska spoločnosť   </a:t>
            </a:r>
          </a:p>
          <a:p>
            <a:pPr marL="457200" indent="-457200">
              <a:lnSpc>
                <a:spcPts val="3779"/>
              </a:lnSpc>
              <a:buFont typeface="Wingdings" panose="05000000000000000000" pitchFamily="2" charset="2"/>
              <a:buChar char="ü"/>
            </a:pPr>
            <a:endParaRPr lang="sk-SK" sz="2700" spc="162" dirty="0">
              <a:solidFill>
                <a:srgbClr val="314364"/>
              </a:solidFill>
              <a:latin typeface="HK Grotesk Light"/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767510"/>
            <a:ext cx="6559865" cy="719390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4645" y="8023556"/>
            <a:ext cx="10809145" cy="7193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3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812" y="117133"/>
            <a:ext cx="18046377" cy="10052734"/>
            <a:chOff x="0" y="0"/>
            <a:chExt cx="7877030" cy="43879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77030" cy="4387900"/>
            </a:xfrm>
            <a:custGeom>
              <a:avLst/>
              <a:gdLst/>
              <a:ahLst/>
              <a:cxnLst/>
              <a:rect l="l" t="t" r="r" b="b"/>
              <a:pathLst>
                <a:path w="7877030" h="4387900">
                  <a:moveTo>
                    <a:pt x="0" y="0"/>
                  </a:moveTo>
                  <a:lnTo>
                    <a:pt x="0" y="4387900"/>
                  </a:lnTo>
                  <a:lnTo>
                    <a:pt x="7877030" y="4387900"/>
                  </a:lnTo>
                  <a:lnTo>
                    <a:pt x="7877030" y="0"/>
                  </a:lnTo>
                  <a:lnTo>
                    <a:pt x="0" y="0"/>
                  </a:lnTo>
                  <a:close/>
                  <a:moveTo>
                    <a:pt x="7816070" y="4326939"/>
                  </a:moveTo>
                  <a:lnTo>
                    <a:pt x="59690" y="4326939"/>
                  </a:lnTo>
                  <a:lnTo>
                    <a:pt x="59690" y="59690"/>
                  </a:lnTo>
                  <a:lnTo>
                    <a:pt x="7816070" y="59690"/>
                  </a:lnTo>
                  <a:lnTo>
                    <a:pt x="7816070" y="43269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4247136" y="3279464"/>
            <a:ext cx="9793727" cy="233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76"/>
              </a:lnSpc>
            </a:pPr>
            <a:r>
              <a:rPr lang="en-US" sz="9350" dirty="0">
                <a:solidFill>
                  <a:srgbClr val="FFFFFF"/>
                </a:solidFill>
                <a:latin typeface="HK Grotesk Medium Bold"/>
              </a:rPr>
              <a:t>ĎAKUJEM </a:t>
            </a:r>
          </a:p>
          <a:p>
            <a:pPr algn="ctr">
              <a:lnSpc>
                <a:spcPts val="8976"/>
              </a:lnSpc>
            </a:pPr>
            <a:r>
              <a:rPr lang="en-US" sz="9350" dirty="0">
                <a:solidFill>
                  <a:srgbClr val="FFFFFF"/>
                </a:solidFill>
                <a:latin typeface="HK Grotesk Medium Bold"/>
              </a:rPr>
              <a:t>ZA POZORNOSŤ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8865079"/>
            <a:ext cx="5941796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b="1" spc="162" dirty="0">
                <a:solidFill>
                  <a:srgbClr val="84754E"/>
                </a:solidFill>
                <a:latin typeface="HK Grotesk Light"/>
              </a:rPr>
              <a:t>NAJVYŠŠÍ KONTROLNÝ ÚRAD SR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970496" y="5772274"/>
            <a:ext cx="4347009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sk-SK" sz="2700" b="1" spc="162" dirty="0">
                <a:solidFill>
                  <a:srgbClr val="FFFFFF"/>
                </a:solidFill>
                <a:latin typeface="HK Grotesk Light"/>
              </a:rPr>
              <a:t>Ľubomír Andrassy</a:t>
            </a:r>
            <a:endParaRPr lang="en-US" sz="2700" b="1" spc="162" dirty="0">
              <a:solidFill>
                <a:srgbClr val="FFFFFF"/>
              </a:solidFill>
              <a:latin typeface="HK Grotesk Light"/>
            </a:endParaRP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4363948" y="6362948"/>
            <a:ext cx="2895352" cy="2895352"/>
            <a:chOff x="6705600" y="1371600"/>
            <a:chExt cx="10972800" cy="10972800"/>
          </a:xfrm>
        </p:grpSpPr>
        <p:sp>
          <p:nvSpPr>
            <p:cNvPr id="8" name="Freeform 8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93882" y="6985591"/>
            <a:ext cx="2235483" cy="16500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516</Words>
  <Application>Microsoft Office PowerPoint</Application>
  <PresentationFormat>Vlastná</PresentationFormat>
  <Paragraphs>95</Paragraphs>
  <Slides>9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7" baseType="lpstr">
      <vt:lpstr>Arial</vt:lpstr>
      <vt:lpstr>HK Grotesk Medium Bold</vt:lpstr>
      <vt:lpstr>Calibri</vt:lpstr>
      <vt:lpstr>HK Grotesk Medium</vt:lpstr>
      <vt:lpstr>HK Grotesk Light Bold</vt:lpstr>
      <vt:lpstr>HK Grotesk Light</vt:lpstr>
      <vt:lpstr>Wingdings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Vzor 1 - PPT</dc:title>
  <dc:creator>Andrassy Ľubomír</dc:creator>
  <cp:lastModifiedBy>Andrassy Ľubomír</cp:lastModifiedBy>
  <cp:revision>34</cp:revision>
  <cp:lastPrinted>2022-03-18T14:23:17Z</cp:lastPrinted>
  <dcterms:created xsi:type="dcterms:W3CDTF">2006-08-16T00:00:00Z</dcterms:created>
  <dcterms:modified xsi:type="dcterms:W3CDTF">2025-03-27T07:29:36Z</dcterms:modified>
  <dc:identifier>DAD-F9RpPfA</dc:identifier>
  <cp:contentStatus/>
</cp:coreProperties>
</file>